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0070C0"/>
    <a:srgbClr val="FFD617"/>
    <a:srgbClr val="FFE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 snapToGrid="0">
      <p:cViewPr varScale="1">
        <p:scale>
          <a:sx n="115" d="100"/>
          <a:sy n="115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FA467-CD0C-4173-80AC-2BCFEC26B401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C9F1A-4255-45DB-AA2B-72C203C8F6F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96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9F1A-4255-45DB-AA2B-72C203C8F6F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4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88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58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09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54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31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97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77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76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444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30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97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A914F-2AE1-4025-B47E-4461D3402867}" type="datetimeFigureOut">
              <a:rPr lang="uk-UA" smtClean="0"/>
              <a:t>20.01.2026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E736-E3D2-4271-A038-A7F97885C3D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496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 сполучна лінія 4"/>
          <p:cNvCxnSpPr/>
          <p:nvPr/>
        </p:nvCxnSpPr>
        <p:spPr>
          <a:xfrm>
            <a:off x="3301235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/>
          <p:cNvCxnSpPr/>
          <p:nvPr/>
        </p:nvCxnSpPr>
        <p:spPr>
          <a:xfrm>
            <a:off x="6602846" y="0"/>
            <a:ext cx="15921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увати 73"/>
          <p:cNvGrpSpPr/>
          <p:nvPr/>
        </p:nvGrpSpPr>
        <p:grpSpPr>
          <a:xfrm>
            <a:off x="0" y="-4271"/>
            <a:ext cx="9906000" cy="250889"/>
            <a:chOff x="1469" y="-11908"/>
            <a:chExt cx="12284505" cy="434818"/>
          </a:xfrm>
        </p:grpSpPr>
        <p:grpSp>
          <p:nvGrpSpPr>
            <p:cNvPr id="75" name="Групувати 74"/>
            <p:cNvGrpSpPr/>
            <p:nvPr/>
          </p:nvGrpSpPr>
          <p:grpSpPr>
            <a:xfrm>
              <a:off x="1469" y="-11908"/>
              <a:ext cx="4093886" cy="434818"/>
              <a:chOff x="1469" y="-11908"/>
              <a:chExt cx="4093886" cy="434818"/>
            </a:xfrm>
          </p:grpSpPr>
          <p:grpSp>
            <p:nvGrpSpPr>
              <p:cNvPr id="126" name="Групувати 125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37" name="Групувати 136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39" name="Прямокутний трикутник 138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40" name="Рівнобедрений трикутник 139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38" name="Прямокутний трикутник 137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27" name="Групувати 126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33" name="Групувати 132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35" name="Прямокутний трикутник 134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36" name="Рівнобедрений трикутник 135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34" name="Прямокутний трикутник 133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28" name="Групувати 127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29" name="Групувати 128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31" name="Прямокутний трикутник 130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32" name="Рівнобедрений трикутник 131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30" name="Прямокутний трикутник 129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  <p:grpSp>
          <p:nvGrpSpPr>
            <p:cNvPr id="94" name="Групувати 93"/>
            <p:cNvGrpSpPr/>
            <p:nvPr/>
          </p:nvGrpSpPr>
          <p:grpSpPr>
            <a:xfrm>
              <a:off x="4095821" y="-11908"/>
              <a:ext cx="4093886" cy="434818"/>
              <a:chOff x="1469" y="-11908"/>
              <a:chExt cx="4093886" cy="434818"/>
            </a:xfrm>
          </p:grpSpPr>
          <p:grpSp>
            <p:nvGrpSpPr>
              <p:cNvPr id="111" name="Групувати 110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22" name="Групувати 121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24" name="Прямокутний трикутник 123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25" name="Рівнобедрений трикутник 124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23" name="Прямокутний трикутник 122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12" name="Групувати 111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18" name="Групувати 117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20" name="Прямокутний трикутник 119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21" name="Рівнобедрений трикутник 120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19" name="Прямокутний трикутник 118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13" name="Групувати 112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14" name="Групувати 113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16" name="Прямокутний трикутник 115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17" name="Рівнобедрений трикутник 116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15" name="Прямокутний трикутник 114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  <p:grpSp>
          <p:nvGrpSpPr>
            <p:cNvPr id="95" name="Групувати 94"/>
            <p:cNvGrpSpPr/>
            <p:nvPr/>
          </p:nvGrpSpPr>
          <p:grpSpPr>
            <a:xfrm>
              <a:off x="8192088" y="-11908"/>
              <a:ext cx="4093886" cy="434818"/>
              <a:chOff x="1469" y="-11908"/>
              <a:chExt cx="4093886" cy="434818"/>
            </a:xfrm>
          </p:grpSpPr>
          <p:grpSp>
            <p:nvGrpSpPr>
              <p:cNvPr id="96" name="Групувати 95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07" name="Групувати 106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09" name="Прямокутний трикутник 108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10" name="Рівнобедрений трикутник 109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08" name="Прямокутний трикутник 107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97" name="Групувати 96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03" name="Групувати 102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05" name="Прямокутний трикутник 104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06" name="Рівнобедрений трикутник 105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04" name="Прямокутний трикутник 103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98" name="Групувати 97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99" name="Групувати 98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01" name="Прямокутний трикутник 100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02" name="Рівнобедрений трикутник 101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00" name="Прямокутний трикутник 99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</p:grpSp>
      <p:sp>
        <p:nvSpPr>
          <p:cNvPr id="143" name="Text 0"/>
          <p:cNvSpPr/>
          <p:nvPr/>
        </p:nvSpPr>
        <p:spPr>
          <a:xfrm>
            <a:off x="6816378" y="1711851"/>
            <a:ext cx="3682028" cy="462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1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Соціальні послуги для дітей </a:t>
            </a:r>
            <a:r>
              <a:rPr lang="en-US" sz="1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від</a:t>
            </a:r>
            <a:r>
              <a:rPr lang="en-US" sz="1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ru-RU" sz="1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4</a:t>
            </a:r>
            <a:r>
              <a:rPr lang="en-US" sz="1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en-US" sz="1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до</a:t>
            </a:r>
            <a:r>
              <a:rPr lang="en-US" sz="1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ru-RU" sz="1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7</a:t>
            </a:r>
            <a:r>
              <a:rPr lang="en-US" sz="1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en-US" sz="1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років:</a:t>
            </a:r>
            <a:endParaRPr lang="en-US" sz="1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 3"/>
          <p:cNvSpPr/>
          <p:nvPr/>
        </p:nvSpPr>
        <p:spPr>
          <a:xfrm>
            <a:off x="6753259" y="2206644"/>
            <a:ext cx="3014195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Супровід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час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Patrick Hand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інклюзивного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навчання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ea typeface="Patrick Hand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6" name="Text 4"/>
          <p:cNvSpPr/>
          <p:nvPr/>
        </p:nvSpPr>
        <p:spPr>
          <a:xfrm>
            <a:off x="6651867" y="2810529"/>
            <a:ext cx="3219490" cy="41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Підтримка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дітей з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інвалідністю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в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освітньому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процесі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для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їхньої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повноцінної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інтеграції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.</a:t>
            </a:r>
            <a:endParaRPr lang="uk-UA" sz="1100" dirty="0">
              <a:solidFill>
                <a:srgbClr val="002060"/>
              </a:solidFill>
              <a:latin typeface="Times New Roman" panose="02020603050405020304" pitchFamily="18" charset="0"/>
              <a:ea typeface="Patrick Hand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7" name="Text 7"/>
          <p:cNvSpPr/>
          <p:nvPr/>
        </p:nvSpPr>
        <p:spPr>
          <a:xfrm>
            <a:off x="6753260" y="3161565"/>
            <a:ext cx="311809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Соціальна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Patrick Hand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транспортна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послуга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ts val="2400"/>
              </a:lnSpc>
              <a:buNone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8" name="Text 8"/>
          <p:cNvSpPr/>
          <p:nvPr/>
        </p:nvSpPr>
        <p:spPr>
          <a:xfrm>
            <a:off x="6752246" y="3867269"/>
            <a:ext cx="30775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Надання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спеціалізованого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транспорту для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зручного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та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безпечного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uk-UA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перевезення у межах </a:t>
            </a:r>
            <a:r>
              <a:rPr lang="uk-UA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м.Вінниці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.</a:t>
            </a:r>
            <a:endParaRPr lang="uk-UA" sz="1100" dirty="0">
              <a:solidFill>
                <a:srgbClr val="002060"/>
              </a:solidFill>
              <a:latin typeface="Times New Roman" panose="02020603050405020304" pitchFamily="18" charset="0"/>
              <a:ea typeface="Patrick Hand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2691" y="236176"/>
            <a:ext cx="33393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Актуальна інформація для батьків дітей з особливими потребами</a:t>
            </a: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ea typeface="Raleway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264" y="1040417"/>
            <a:ext cx="326851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У Вінницькій міській територіальній громаді для дітей з інвалідністю забезпечується доступ як до соціальних, так і  до реабілітаційних, медичних та інших необхідних послуг. Батьки (законні представники) можуть звернутися до відповідних установ для отримання підтримки залежно від потреб дитини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20464" y="2215738"/>
            <a:ext cx="3268511" cy="2232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Реабілітаційні послуги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Для дітей з інвалідністю надаються реабілітаційні послуги комунальним закладом «Міський центр соціально-психологічної реабілітації дітей та молоді з функціональними обмеженнями «Гармонія» імені Раїси Панасюк», а саме: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психологічна реабілітація;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соціальна реабілітація (</a:t>
            </a:r>
            <a:r>
              <a:rPr lang="uk-UA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абілітація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);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психолого-педагогічна реабілітація;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фізична реабілітація;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рання реабілітація дітей з інвалідністю.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Адреса: м. Вінниця, вул. В. Винниченка, 5</a:t>
            </a:r>
            <a:b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</a:b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Телефон для довідок: (0432) 50-75-04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-20464" y="4533304"/>
            <a:ext cx="326677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Соціальні виплати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 питань призначення та виплати державної соціальної допомоги та інших соціальних виплат на дітей необхідно звертатися </a:t>
            </a:r>
            <a:r>
              <a:rPr lang="uk-UA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 Головного 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управління Пенсійного фонду України у Вінницькій області.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Адреси: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м. Вінниця, </a:t>
            </a:r>
            <a:r>
              <a:rPr lang="uk-UA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просп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 Космонавтів, 30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м. Вінниця, вул. Замостянська, 7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Телефони для довідок: (0432) 50-88-81, 50-88-82, </a:t>
            </a:r>
            <a:r>
              <a:rPr lang="uk-UA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50-88-83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313055" y="338538"/>
            <a:ext cx="3256691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uk-UA" sz="1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Комплексні 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реабілітаційні (</a:t>
            </a:r>
            <a:r>
              <a:rPr lang="uk-UA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абілітаційні</a:t>
            </a: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) послуги та забезпечення технічними засобами реабілітації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Для отримання комплексних реабілітаційних (</a:t>
            </a:r>
            <a:r>
              <a:rPr lang="uk-UA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абілітаційних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) послуг, а також для забезпечення дітей з інвалідністю технічними та іншими засобами реабілітації (ТЗР) відповідно до чинного законодавства України, зокрема постанов Кабінету Міністрів України від 27 березня 2019 року № 309 та від 19 січня 2022 року № 31, батькам (законним представникам) необхідно звернутися до управління соціального захисту населення за місцем проживання дитини.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Управління соціального захисту населення (Правобережне)</a:t>
            </a:r>
            <a:b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</a:b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Адреса: м. Вінниця, </a:t>
            </a:r>
            <a:r>
              <a:rPr lang="uk-UA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просп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 Космонавтів, 30</a:t>
            </a:r>
            <a:b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</a:b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Телефони: (0432) 50-83-88, 097 101 58 40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Управління соціального захисту населення (Лівобережне)</a:t>
            </a:r>
            <a:b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</a:b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Адреса: м. Вінниця, вул. Замостянська, 7</a:t>
            </a:r>
            <a:b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</a:b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Телефони: (0432) 50-86-70, 50-86-77,</a:t>
            </a:r>
            <a:b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</a:b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097-101-45-18, </a:t>
            </a:r>
            <a:r>
              <a:rPr lang="uk-UA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093-190-83-93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10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1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Медичні питання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 усіх питань медичного характеру (обстеження, лікування, направлення, реабілітація, вакцинація) рекомендуємо звертатися до сімейного лікаря або педіатра, з яким укладено декларацію.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9" name="Групувати 168"/>
          <p:cNvGrpSpPr/>
          <p:nvPr/>
        </p:nvGrpSpPr>
        <p:grpSpPr>
          <a:xfrm flipV="1">
            <a:off x="0" y="6621625"/>
            <a:ext cx="9906000" cy="250889"/>
            <a:chOff x="1469" y="-11908"/>
            <a:chExt cx="12284505" cy="434818"/>
          </a:xfrm>
        </p:grpSpPr>
        <p:grpSp>
          <p:nvGrpSpPr>
            <p:cNvPr id="170" name="Групувати 169"/>
            <p:cNvGrpSpPr/>
            <p:nvPr/>
          </p:nvGrpSpPr>
          <p:grpSpPr>
            <a:xfrm>
              <a:off x="1469" y="-11908"/>
              <a:ext cx="4093886" cy="434818"/>
              <a:chOff x="1469" y="-11908"/>
              <a:chExt cx="4093886" cy="434818"/>
            </a:xfrm>
          </p:grpSpPr>
          <p:grpSp>
            <p:nvGrpSpPr>
              <p:cNvPr id="203" name="Групувати 202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214" name="Групувати 213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216" name="Прямокутний трикутник 215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217" name="Рівнобедрений трикутник 216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215" name="Прямокутний трикутник 214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204" name="Групувати 203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210" name="Групувати 209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212" name="Прямокутний трикутник 211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213" name="Рівнобедрений трикутник 212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211" name="Прямокутний трикутник 210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205" name="Групувати 204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206" name="Групувати 205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208" name="Прямокутний трикутник 207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209" name="Рівнобедрений трикутник 208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207" name="Прямокутний трикутник 206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  <p:grpSp>
          <p:nvGrpSpPr>
            <p:cNvPr id="171" name="Групувати 170"/>
            <p:cNvGrpSpPr/>
            <p:nvPr/>
          </p:nvGrpSpPr>
          <p:grpSpPr>
            <a:xfrm>
              <a:off x="4095821" y="-11908"/>
              <a:ext cx="4093886" cy="434818"/>
              <a:chOff x="1469" y="-11908"/>
              <a:chExt cx="4093886" cy="434818"/>
            </a:xfrm>
          </p:grpSpPr>
          <p:grpSp>
            <p:nvGrpSpPr>
              <p:cNvPr id="188" name="Групувати 187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99" name="Групувати 198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201" name="Прямокутний трикутник 200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202" name="Рівнобедрений трикутник 201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200" name="Прямокутний трикутник 199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89" name="Групувати 188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95" name="Групувати 194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97" name="Прямокутний трикутник 196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98" name="Рівнобедрений трикутник 197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96" name="Прямокутний трикутник 195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90" name="Групувати 189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91" name="Групувати 190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93" name="Прямокутний трикутник 192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94" name="Рівнобедрений трикутник 193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92" name="Прямокутний трикутник 191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  <p:grpSp>
          <p:nvGrpSpPr>
            <p:cNvPr id="172" name="Групувати 171"/>
            <p:cNvGrpSpPr/>
            <p:nvPr/>
          </p:nvGrpSpPr>
          <p:grpSpPr>
            <a:xfrm>
              <a:off x="8192088" y="-11908"/>
              <a:ext cx="4093886" cy="434818"/>
              <a:chOff x="1469" y="-11908"/>
              <a:chExt cx="4093886" cy="434818"/>
            </a:xfrm>
          </p:grpSpPr>
          <p:grpSp>
            <p:nvGrpSpPr>
              <p:cNvPr id="173" name="Групувати 172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84" name="Групувати 183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86" name="Прямокутний трикутник 185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87" name="Рівнобедрений трикутник 186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85" name="Прямокутний трикутник 184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74" name="Групувати 173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80" name="Групувати 179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82" name="Прямокутний трикутник 181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83" name="Рівнобедрений трикутник 182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81" name="Прямокутний трикутник 180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75" name="Групувати 174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76" name="Групувати 175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78" name="Прямокутний трикутник 177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79" name="Рівнобедрений трикутник 178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77" name="Прямокутний трикутник 176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</p:grpSp>
      <p:sp>
        <p:nvSpPr>
          <p:cNvPr id="141" name="Text 7"/>
          <p:cNvSpPr/>
          <p:nvPr/>
        </p:nvSpPr>
        <p:spPr>
          <a:xfrm>
            <a:off x="6404583" y="4448657"/>
            <a:ext cx="3648040" cy="624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00"/>
              </a:lnSpc>
            </a:pP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Кожна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дитина особлива.</a:t>
            </a:r>
          </a:p>
          <a:p>
            <a:pPr algn="ctr">
              <a:lnSpc>
                <a:spcPts val="2400"/>
              </a:lnSpc>
            </a:pP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Patrick Hand" pitchFamily="34" charset="-122"/>
                <a:cs typeface="Times New Roman" panose="02020603050405020304" pitchFamily="18" charset="0"/>
              </a:rPr>
              <a:t>Всі діти рівні.</a:t>
            </a: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" name="Рисунок 141" descr="C:\Users\Heletkoom\Desktop\0ae2671ea7451adc5b5efed3db43c316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65" y="338538"/>
            <a:ext cx="1535583" cy="153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Рисунок 143" descr="C:\Users\Heletkoom\Desktop\8e4554e3dee647b281ea8022f72214d8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140" b="89765" l="20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4345" r="1" b="11840"/>
          <a:stretch/>
        </p:blipFill>
        <p:spPr bwMode="auto">
          <a:xfrm>
            <a:off x="6901756" y="5052272"/>
            <a:ext cx="2569045" cy="1497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9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Групувати 139"/>
          <p:cNvGrpSpPr/>
          <p:nvPr/>
        </p:nvGrpSpPr>
        <p:grpSpPr>
          <a:xfrm>
            <a:off x="0" y="-4271"/>
            <a:ext cx="9906000" cy="250889"/>
            <a:chOff x="1469" y="-11908"/>
            <a:chExt cx="12284505" cy="434818"/>
          </a:xfrm>
        </p:grpSpPr>
        <p:grpSp>
          <p:nvGrpSpPr>
            <p:cNvPr id="141" name="Групувати 140"/>
            <p:cNvGrpSpPr/>
            <p:nvPr/>
          </p:nvGrpSpPr>
          <p:grpSpPr>
            <a:xfrm>
              <a:off x="1469" y="-11908"/>
              <a:ext cx="4093886" cy="434818"/>
              <a:chOff x="1469" y="-11908"/>
              <a:chExt cx="4093886" cy="434818"/>
            </a:xfrm>
          </p:grpSpPr>
          <p:grpSp>
            <p:nvGrpSpPr>
              <p:cNvPr id="190" name="Групувати 189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201" name="Групувати 200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203" name="Прямокутний трикутник 202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204" name="Рівнобедрений трикутник 203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202" name="Прямокутний трикутник 201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91" name="Групувати 190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97" name="Групувати 196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99" name="Прямокутний трикутник 198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200" name="Рівнобедрений трикутник 199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98" name="Прямокутний трикутник 197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92" name="Групувати 191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93" name="Групувати 192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95" name="Прямокутний трикутник 194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96" name="Рівнобедрений трикутник 195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94" name="Прямокутний трикутник 193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  <p:grpSp>
          <p:nvGrpSpPr>
            <p:cNvPr id="142" name="Групувати 141"/>
            <p:cNvGrpSpPr/>
            <p:nvPr/>
          </p:nvGrpSpPr>
          <p:grpSpPr>
            <a:xfrm>
              <a:off x="4095821" y="-11908"/>
              <a:ext cx="4093886" cy="434818"/>
              <a:chOff x="1469" y="-11908"/>
              <a:chExt cx="4093886" cy="434818"/>
            </a:xfrm>
          </p:grpSpPr>
          <p:grpSp>
            <p:nvGrpSpPr>
              <p:cNvPr id="175" name="Групувати 174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86" name="Групувати 185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88" name="Прямокутний трикутник 187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89" name="Рівнобедрений трикутник 188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87" name="Прямокутний трикутник 186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76" name="Групувати 175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82" name="Групувати 181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84" name="Прямокутний трикутник 183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85" name="Рівнобедрений трикутник 184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83" name="Прямокутний трикутник 182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77" name="Групувати 176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78" name="Групувати 177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80" name="Прямокутний трикутник 179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81" name="Рівнобедрений трикутник 180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79" name="Прямокутний трикутник 178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  <p:grpSp>
          <p:nvGrpSpPr>
            <p:cNvPr id="143" name="Групувати 142"/>
            <p:cNvGrpSpPr/>
            <p:nvPr/>
          </p:nvGrpSpPr>
          <p:grpSpPr>
            <a:xfrm>
              <a:off x="8192088" y="-11908"/>
              <a:ext cx="4093886" cy="434818"/>
              <a:chOff x="1469" y="-11908"/>
              <a:chExt cx="4093886" cy="434818"/>
            </a:xfrm>
          </p:grpSpPr>
          <p:grpSp>
            <p:nvGrpSpPr>
              <p:cNvPr id="152" name="Групувати 151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71" name="Групувати 170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73" name="Прямокутний трикутник 172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74" name="Рівнобедрений трикутник 173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72" name="Прямокутний трикутник 171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53" name="Групувати 152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67" name="Групувати 166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69" name="Прямокутний трикутник 168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70" name="Рівнобедрений трикутник 169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68" name="Прямокутний трикутник 167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54" name="Групувати 153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55" name="Групувати 154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65" name="Прямокутний трикутник 164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66" name="Рівнобедрений трикутник 165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64" name="Прямокутний трикутник 163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</p:grpSp>
      <p:cxnSp>
        <p:nvCxnSpPr>
          <p:cNvPr id="205" name="Пряма сполучна лінія 204"/>
          <p:cNvCxnSpPr/>
          <p:nvPr/>
        </p:nvCxnSpPr>
        <p:spPr>
          <a:xfrm>
            <a:off x="3301235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 сполучна лінія 205"/>
          <p:cNvCxnSpPr/>
          <p:nvPr/>
        </p:nvCxnSpPr>
        <p:spPr>
          <a:xfrm>
            <a:off x="6602846" y="0"/>
            <a:ext cx="15921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 1"/>
          <p:cNvSpPr/>
          <p:nvPr/>
        </p:nvSpPr>
        <p:spPr>
          <a:xfrm>
            <a:off x="80469" y="405908"/>
            <a:ext cx="1767450" cy="611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Супровід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під час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інклюзивного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навчання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Raleway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6" name="Text 2"/>
          <p:cNvSpPr/>
          <p:nvPr/>
        </p:nvSpPr>
        <p:spPr>
          <a:xfrm>
            <a:off x="128989" y="1347785"/>
            <a:ext cx="3138586" cy="1115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Послуга супроводу під час інклюзивного навчання створена для того, щоб забезпечити дітям з особливими освітніми потребами комфортне та безпечне перебування у закладах дошкільної та загальної середньої освіти. Її головна мета — надати всебічну підтримку у навчанні, соціалізації та розвитку самостійності, дозволяючи кожній дитині повноцінно інтегруватися в освітній процес.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1" name="Text 6"/>
          <p:cNvSpPr/>
          <p:nvPr/>
        </p:nvSpPr>
        <p:spPr>
          <a:xfrm>
            <a:off x="168663" y="2616620"/>
            <a:ext cx="3060046" cy="274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62"/>
              </a:lnSpc>
            </a:pPr>
            <a:r>
              <a:rPr lang="en-US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Що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включає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?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Text 0"/>
          <p:cNvSpPr/>
          <p:nvPr/>
        </p:nvSpPr>
        <p:spPr>
          <a:xfrm>
            <a:off x="899082" y="4310082"/>
            <a:ext cx="3128672" cy="393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Кому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надається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</a:t>
            </a:r>
            <a:r>
              <a:rPr lang="ru-RU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послуга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?</a:t>
            </a:r>
            <a:endParaRPr lang="uk-UA" sz="1100" b="1" dirty="0">
              <a:solidFill>
                <a:srgbClr val="002060"/>
              </a:solidFill>
              <a:latin typeface="Times New Roman" panose="02020603050405020304" pitchFamily="18" charset="0"/>
              <a:ea typeface="Raleway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4" name="Text 1"/>
          <p:cNvSpPr/>
          <p:nvPr/>
        </p:nvSpPr>
        <p:spPr>
          <a:xfrm>
            <a:off x="121810" y="4602108"/>
            <a:ext cx="3110914" cy="69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Дітям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з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інвалідністю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та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особливими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освітніми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потребами,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яким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рекомендовано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супровід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під час інклюзивного навчання за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висновком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uk-UA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інклюзивно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-ресурсного центру</a:t>
            </a:r>
          </a:p>
        </p:txBody>
      </p:sp>
      <p:sp>
        <p:nvSpPr>
          <p:cNvPr id="325" name="Text 2"/>
          <p:cNvSpPr/>
          <p:nvPr/>
        </p:nvSpPr>
        <p:spPr>
          <a:xfrm>
            <a:off x="80469" y="4982170"/>
            <a:ext cx="3248565" cy="1349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79"/>
              </a:lnSpc>
            </a:pPr>
            <a:endParaRPr lang="uk-UA" sz="1100" b="1" dirty="0" smtClean="0">
              <a:solidFill>
                <a:srgbClr val="002060"/>
              </a:solidFill>
              <a:latin typeface="Times New Roman" panose="02020603050405020304" pitchFamily="18" charset="0"/>
              <a:ea typeface="Raleway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979"/>
              </a:lnSpc>
            </a:pPr>
            <a:r>
              <a:rPr lang="uk-UA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                     </a:t>
            </a:r>
            <a:r>
              <a:rPr lang="en-US" sz="11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Як</a:t>
            </a: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отримати послугу?</a:t>
            </a:r>
          </a:p>
        </p:txBody>
      </p:sp>
      <p:sp>
        <p:nvSpPr>
          <p:cNvPr id="331" name="Text 3"/>
          <p:cNvSpPr/>
          <p:nvPr/>
        </p:nvSpPr>
        <p:spPr>
          <a:xfrm>
            <a:off x="161909" y="5677136"/>
            <a:ext cx="3063883" cy="293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96"/>
              </a:lnSpc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33" name="Text 4"/>
          <p:cNvSpPr/>
          <p:nvPr/>
        </p:nvSpPr>
        <p:spPr>
          <a:xfrm>
            <a:off x="165659" y="5828298"/>
            <a:ext cx="3217038" cy="242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32178" indent="-232178">
              <a:lnSpc>
                <a:spcPts val="1896"/>
              </a:lnSpc>
              <a:buSzPct val="100000"/>
              <a:buChar char="•"/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34" name="Text 5"/>
          <p:cNvSpPr/>
          <p:nvPr/>
        </p:nvSpPr>
        <p:spPr>
          <a:xfrm>
            <a:off x="168663" y="5977634"/>
            <a:ext cx="3110914" cy="230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32178" indent="-232178">
              <a:lnSpc>
                <a:spcPts val="1896"/>
              </a:lnSpc>
              <a:buSzPct val="100000"/>
              <a:buChar char="•"/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368" name="Text 0"/>
          <p:cNvSpPr/>
          <p:nvPr/>
        </p:nvSpPr>
        <p:spPr>
          <a:xfrm>
            <a:off x="2537712" y="292704"/>
            <a:ext cx="3296121" cy="1003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Соціальна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aleway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ранспортна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Raleway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п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ослуга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" name="Text 3"/>
          <p:cNvSpPr/>
          <p:nvPr/>
        </p:nvSpPr>
        <p:spPr>
          <a:xfrm>
            <a:off x="3483226" y="2285208"/>
            <a:ext cx="2402737" cy="285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Діти </a:t>
            </a:r>
            <a:r>
              <a:rPr lang="uk-UA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 інвалідністю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5" name="Text 7"/>
          <p:cNvSpPr/>
          <p:nvPr/>
        </p:nvSpPr>
        <p:spPr>
          <a:xfrm>
            <a:off x="3515203" y="3122954"/>
            <a:ext cx="2172500" cy="491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30"/>
              </a:lnSpc>
            </a:pP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379" name="Text 14"/>
          <p:cNvSpPr/>
          <p:nvPr/>
        </p:nvSpPr>
        <p:spPr>
          <a:xfrm>
            <a:off x="3483226" y="2551263"/>
            <a:ext cx="3029622" cy="491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2"/>
          <p:cNvSpPr/>
          <p:nvPr/>
        </p:nvSpPr>
        <p:spPr>
          <a:xfrm>
            <a:off x="4122057" y="2027691"/>
            <a:ext cx="1919690" cy="239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62"/>
              </a:lnSpc>
            </a:pPr>
            <a:r>
              <a:rPr lang="en-US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Для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кого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послуга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?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6"/>
          <p:cNvSpPr/>
          <p:nvPr/>
        </p:nvSpPr>
        <p:spPr>
          <a:xfrm>
            <a:off x="4215830" y="2532854"/>
            <a:ext cx="1889348" cy="331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62"/>
              </a:lnSpc>
            </a:pPr>
            <a:r>
              <a:rPr lang="en-US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Що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включає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?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0"/>
          <p:cNvSpPr/>
          <p:nvPr/>
        </p:nvSpPr>
        <p:spPr>
          <a:xfrm>
            <a:off x="3891884" y="4310083"/>
            <a:ext cx="3197845" cy="37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79"/>
              </a:lnSpc>
            </a:pPr>
            <a:r>
              <a:rPr lang="en-US" sz="1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Тривалість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 </a:t>
            </a:r>
            <a:r>
              <a:rPr lang="uk-UA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отримання послуги?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ea typeface="Raleway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8" name="Text 1"/>
          <p:cNvSpPr/>
          <p:nvPr/>
        </p:nvSpPr>
        <p:spPr>
          <a:xfrm>
            <a:off x="3437628" y="4679084"/>
            <a:ext cx="3163353" cy="379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 потребою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клієнта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у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робочий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час з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понеділка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по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п’ятницю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(8:00–17:00/18:00).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Замовлення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на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вокзали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–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цілодобово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9" name="Text 2"/>
          <p:cNvSpPr/>
          <p:nvPr/>
        </p:nvSpPr>
        <p:spPr>
          <a:xfrm>
            <a:off x="4024956" y="5014835"/>
            <a:ext cx="2338097" cy="37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79"/>
              </a:lnSpc>
            </a:pP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Як отримати послугу?</a:t>
            </a:r>
          </a:p>
        </p:txBody>
      </p:sp>
      <p:sp>
        <p:nvSpPr>
          <p:cNvPr id="113" name="Text 2"/>
          <p:cNvSpPr/>
          <p:nvPr/>
        </p:nvSpPr>
        <p:spPr>
          <a:xfrm>
            <a:off x="7579904" y="138870"/>
            <a:ext cx="2338097" cy="37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79"/>
              </a:lnSpc>
            </a:pPr>
            <a:r>
              <a:rPr lang="uk-UA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Куди звертатися?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ea typeface="Raleway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4" name="Text 3"/>
          <p:cNvSpPr/>
          <p:nvPr/>
        </p:nvSpPr>
        <p:spPr>
          <a:xfrm>
            <a:off x="6693398" y="474590"/>
            <a:ext cx="3110914" cy="970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Для отримання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послуги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uk-UA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необхідно звернутися</a:t>
            </a:r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</a:t>
            </a:r>
            <a:r>
              <a:rPr lang="uk-UA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одного із надавачів: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uk-UA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endParaRPr lang="uk-UA" sz="9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r>
              <a:rPr lang="uk-UA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         </a:t>
            </a:r>
            <a:r>
              <a:rPr lang="uk-UA" sz="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КЗ </a:t>
            </a:r>
            <a:r>
              <a:rPr lang="uk-UA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«</a:t>
            </a:r>
            <a:r>
              <a:rPr lang="en-US" sz="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Міськ</a:t>
            </a:r>
            <a:r>
              <a:rPr lang="uk-UA" sz="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ий</a:t>
            </a: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центр</a:t>
            </a: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соціально-психологічної реабілітації дітей та молоді з функціональними обмеженнями «Гармонія» ім. </a:t>
            </a:r>
            <a:r>
              <a:rPr lang="en-US" sz="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Раїси</a:t>
            </a: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Панасюк</a:t>
            </a:r>
            <a:r>
              <a:rPr lang="uk-UA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»</a:t>
            </a: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</a:t>
            </a:r>
            <a:endParaRPr lang="en-US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 4"/>
          <p:cNvSpPr/>
          <p:nvPr/>
        </p:nvSpPr>
        <p:spPr>
          <a:xfrm>
            <a:off x="6708765" y="1201959"/>
            <a:ext cx="3110914" cy="864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32178" indent="-232178">
              <a:lnSpc>
                <a:spcPct val="150000"/>
              </a:lnSpc>
              <a:buSzPct val="100000"/>
              <a:buChar char="•"/>
            </a:pP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Адреса: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м. Вінниця, вул. В</a:t>
            </a:r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</a:t>
            </a:r>
            <a:r>
              <a:rPr lang="ru-RU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9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Вин</a:t>
            </a:r>
            <a:r>
              <a:rPr lang="uk-UA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иченка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буд. </a:t>
            </a:r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5</a:t>
            </a:r>
            <a:endParaRPr lang="uk-UA" sz="9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232178" indent="-232178">
              <a:lnSpc>
                <a:spcPct val="150000"/>
              </a:lnSpc>
              <a:buSzPct val="100000"/>
              <a:buFontTx/>
              <a:buChar char="•"/>
            </a:pPr>
            <a:r>
              <a:rPr lang="en-US" sz="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Телефон</a:t>
            </a: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: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uk-UA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(0432) </a:t>
            </a:r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50-75-04</a:t>
            </a:r>
            <a:endParaRPr lang="uk-UA" sz="9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uk-UA" sz="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Молоді з обмеженими фізичними можливостями</a:t>
            </a:r>
          </a:p>
          <a:p>
            <a:pPr>
              <a:lnSpc>
                <a:spcPct val="150000"/>
              </a:lnSpc>
              <a:buSzPct val="100000"/>
            </a:pPr>
            <a:r>
              <a:rPr lang="uk-UA" sz="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«Гармонія»</a:t>
            </a:r>
          </a:p>
          <a:p>
            <a:pPr marL="232178" indent="-232178">
              <a:lnSpc>
                <a:spcPct val="150000"/>
              </a:lnSpc>
              <a:buSzPct val="100000"/>
              <a:buChar char="•"/>
            </a:pPr>
            <a:r>
              <a:rPr lang="en-US" sz="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Адреса</a:t>
            </a: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: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м.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Вінниця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вул.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В.Вин</a:t>
            </a:r>
            <a:r>
              <a:rPr lang="uk-UA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иченка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буд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 5</a:t>
            </a:r>
            <a:endParaRPr lang="uk-UA" sz="9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232178" indent="-232178">
              <a:lnSpc>
                <a:spcPct val="150000"/>
              </a:lnSpc>
              <a:buSzPct val="100000"/>
              <a:buFontTx/>
              <a:buChar char="•"/>
            </a:pPr>
            <a:r>
              <a:rPr lang="en-US" sz="9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Телефон</a:t>
            </a: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:</a:t>
            </a:r>
            <a:r>
              <a:rPr lang="en-US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uk-UA" sz="9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(0432) </a:t>
            </a:r>
            <a:r>
              <a:rPr lang="en-US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50-75-04</a:t>
            </a:r>
            <a:endParaRPr lang="en-US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2"/>
          <p:cNvSpPr/>
          <p:nvPr/>
        </p:nvSpPr>
        <p:spPr>
          <a:xfrm>
            <a:off x="7527563" y="2427316"/>
            <a:ext cx="2338097" cy="4370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979"/>
              </a:lnSpc>
            </a:pPr>
            <a:r>
              <a:rPr lang="uk-UA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aleway" pitchFamily="34" charset="-122"/>
                <a:cs typeface="Times New Roman" panose="02020603050405020304" pitchFamily="18" charset="0"/>
              </a:rPr>
              <a:t>Вартість послуги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ea typeface="Raleway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1" name="Text 3"/>
          <p:cNvSpPr/>
          <p:nvPr/>
        </p:nvSpPr>
        <p:spPr>
          <a:xfrm>
            <a:off x="6671168" y="2427316"/>
            <a:ext cx="3110914" cy="7647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uk-UA" sz="9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endParaRPr lang="uk-UA" sz="9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endParaRPr lang="uk-UA" sz="9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r>
              <a:rPr lang="uk-UA" sz="9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Послуга надається безкоштовно</a:t>
            </a:r>
            <a:endParaRPr lang="en-US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Групувати 95"/>
          <p:cNvGrpSpPr/>
          <p:nvPr/>
        </p:nvGrpSpPr>
        <p:grpSpPr>
          <a:xfrm flipV="1">
            <a:off x="0" y="6621625"/>
            <a:ext cx="9906000" cy="250889"/>
            <a:chOff x="1469" y="-11908"/>
            <a:chExt cx="12284505" cy="434818"/>
          </a:xfrm>
        </p:grpSpPr>
        <p:grpSp>
          <p:nvGrpSpPr>
            <p:cNvPr id="97" name="Групувати 96"/>
            <p:cNvGrpSpPr/>
            <p:nvPr/>
          </p:nvGrpSpPr>
          <p:grpSpPr>
            <a:xfrm>
              <a:off x="1469" y="-11908"/>
              <a:ext cx="4093886" cy="434818"/>
              <a:chOff x="1469" y="-11908"/>
              <a:chExt cx="4093886" cy="434818"/>
            </a:xfrm>
          </p:grpSpPr>
          <p:grpSp>
            <p:nvGrpSpPr>
              <p:cNvPr id="146" name="Групувати 145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61" name="Групувати 160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63" name="Прямокутний трикутник 162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207" name="Рівнобедрений трикутник 206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62" name="Прямокутний трикутник 161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47" name="Групувати 146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57" name="Групувати 156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59" name="Прямокутний трикутник 158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60" name="Рівнобедрений трикутник 159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58" name="Прямокутний трикутник 157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48" name="Групувати 147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49" name="Групувати 148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51" name="Прямокутний трикутник 150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56" name="Рівнобедрений трикутник 155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50" name="Прямокутний трикутник 149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  <p:grpSp>
          <p:nvGrpSpPr>
            <p:cNvPr id="98" name="Групувати 97"/>
            <p:cNvGrpSpPr/>
            <p:nvPr/>
          </p:nvGrpSpPr>
          <p:grpSpPr>
            <a:xfrm>
              <a:off x="4095821" y="-11908"/>
              <a:ext cx="4093886" cy="434818"/>
              <a:chOff x="1469" y="-11908"/>
              <a:chExt cx="4093886" cy="434818"/>
            </a:xfrm>
          </p:grpSpPr>
          <p:grpSp>
            <p:nvGrpSpPr>
              <p:cNvPr id="127" name="Групувати 126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38" name="Групувати 137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44" name="Прямокутний трикутник 143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45" name="Рівнобедрений трикутник 144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39" name="Прямокутний трикутник 138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28" name="Групувати 127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34" name="Групувати 133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36" name="Прямокутний трикутник 135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37" name="Рівнобедрений трикутник 136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35" name="Прямокутний трикутник 134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29" name="Групувати 128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30" name="Групувати 129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32" name="Прямокутний трикутник 131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33" name="Рівнобедрений трикутник 132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31" name="Прямокутний трикутник 130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  <p:grpSp>
          <p:nvGrpSpPr>
            <p:cNvPr id="99" name="Групувати 98"/>
            <p:cNvGrpSpPr/>
            <p:nvPr/>
          </p:nvGrpSpPr>
          <p:grpSpPr>
            <a:xfrm>
              <a:off x="8192088" y="-11908"/>
              <a:ext cx="4093886" cy="434818"/>
              <a:chOff x="1469" y="-11908"/>
              <a:chExt cx="4093886" cy="434818"/>
            </a:xfrm>
          </p:grpSpPr>
          <p:grpSp>
            <p:nvGrpSpPr>
              <p:cNvPr id="100" name="Групувати 99"/>
              <p:cNvGrpSpPr/>
              <p:nvPr/>
            </p:nvGrpSpPr>
            <p:grpSpPr>
              <a:xfrm>
                <a:off x="1469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23" name="Групувати 122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25" name="Прямокутний трикутник 124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26" name="Рівнобедрений трикутник 125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24" name="Прямокутний трикутник 123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01" name="Групувати 100"/>
              <p:cNvGrpSpPr/>
              <p:nvPr/>
            </p:nvGrpSpPr>
            <p:grpSpPr>
              <a:xfrm>
                <a:off x="1366838" y="-11432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16" name="Групувати 115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19" name="Прямокутний трикутник 118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20" name="Рівнобедрений трикутник 119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17" name="Прямокутний трикутник 116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  <p:grpSp>
            <p:nvGrpSpPr>
              <p:cNvPr id="102" name="Групувати 101"/>
              <p:cNvGrpSpPr/>
              <p:nvPr/>
            </p:nvGrpSpPr>
            <p:grpSpPr>
              <a:xfrm>
                <a:off x="2729986" y="-11908"/>
                <a:ext cx="1365369" cy="434342"/>
                <a:chOff x="1469" y="-11432"/>
                <a:chExt cx="1365369" cy="434342"/>
              </a:xfrm>
            </p:grpSpPr>
            <p:grpSp>
              <p:nvGrpSpPr>
                <p:cNvPr id="103" name="Групувати 102"/>
                <p:cNvGrpSpPr/>
                <p:nvPr/>
              </p:nvGrpSpPr>
              <p:grpSpPr>
                <a:xfrm>
                  <a:off x="1469" y="-8890"/>
                  <a:ext cx="992467" cy="431800"/>
                  <a:chOff x="1469" y="-8890"/>
                  <a:chExt cx="992467" cy="431800"/>
                </a:xfrm>
              </p:grpSpPr>
              <p:sp>
                <p:nvSpPr>
                  <p:cNvPr id="110" name="Прямокутний трикутник 109"/>
                  <p:cNvSpPr/>
                  <p:nvPr/>
                </p:nvSpPr>
                <p:spPr>
                  <a:xfrm rot="16200000">
                    <a:off x="-30281" y="22860"/>
                    <a:ext cx="431800" cy="368300"/>
                  </a:xfrm>
                  <a:prstGeom prst="rtTriangle">
                    <a:avLst/>
                  </a:prstGeom>
                  <a:solidFill>
                    <a:srgbClr val="FFD61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  <p:sp>
                <p:nvSpPr>
                  <p:cNvPr id="111" name="Рівнобедрений трикутник 110"/>
                  <p:cNvSpPr/>
                  <p:nvPr/>
                </p:nvSpPr>
                <p:spPr>
                  <a:xfrm flipV="1">
                    <a:off x="373105" y="-1112"/>
                    <a:ext cx="620831" cy="406401"/>
                  </a:xfrm>
                  <a:prstGeom prst="triangl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uk-UA" sz="1463"/>
                  </a:p>
                </p:txBody>
              </p:sp>
            </p:grpSp>
            <p:sp>
              <p:nvSpPr>
                <p:cNvPr id="104" name="Прямокутний трикутник 103"/>
                <p:cNvSpPr/>
                <p:nvPr/>
              </p:nvSpPr>
              <p:spPr>
                <a:xfrm>
                  <a:off x="996317" y="-11432"/>
                  <a:ext cx="370521" cy="434342"/>
                </a:xfrm>
                <a:prstGeom prst="rtTriangle">
                  <a:avLst/>
                </a:prstGeom>
                <a:solidFill>
                  <a:srgbClr val="FFD61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 sz="1463"/>
                </a:p>
              </p:txBody>
            </p:sp>
          </p:grpSp>
        </p:grpSp>
      </p:grpSp>
      <p:sp>
        <p:nvSpPr>
          <p:cNvPr id="4" name="Прямокутник 3"/>
          <p:cNvSpPr/>
          <p:nvPr/>
        </p:nvSpPr>
        <p:spPr>
          <a:xfrm>
            <a:off x="75661" y="2918616"/>
            <a:ext cx="3214920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Допомога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дитині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: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самообслуговуванні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пересуванні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харчуванні,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спілкуванні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 </a:t>
            </a:r>
            <a:endParaRPr lang="uk-UA" sz="10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участ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і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у заходах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5661" y="5307441"/>
            <a:ext cx="329408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Звернутися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 департаменту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соціальної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політики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Вінницької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міської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ради</a:t>
            </a:r>
            <a:endParaRPr lang="uk-UA" sz="1000" b="1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Адреса: м.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Вінниця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вул.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Соборна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50,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каб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 101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Телефони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: 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(0432)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50-86-67, 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(0432)</a:t>
            </a:r>
            <a:r>
              <a:rPr lang="en-US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50-43-50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334896" y="1343850"/>
            <a:ext cx="3222951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Ця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послуга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забезпечує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безперешкодне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пересування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людей з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інвалідністю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по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місту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 Вона є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ключовою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для тих,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хто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використовує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крісла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колісні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або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має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інші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утруднення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в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пересуванні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</a:t>
            </a:r>
            <a:r>
              <a:rPr lang="uk-UA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10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10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1000" dirty="0" smtClean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302595" y="2726386"/>
            <a:ext cx="332202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Довезення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до: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медичних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та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навчальних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закладів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соціальних,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психологічних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та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юридичних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консультацій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відділень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денного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перебування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та на культурно-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масові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заходи, 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закладів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що сприяють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активно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му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включенн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ю у життя громади,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закладів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та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середовища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однолітків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вокзал</a:t>
            </a:r>
            <a:r>
              <a:rPr lang="uk-UA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ів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(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надається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цілодобово</a:t>
            </a:r>
            <a:r>
              <a:rPr lang="uk-UA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275726" y="5270686"/>
            <a:ext cx="3417672" cy="134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Необхідно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завчасно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зареєструватися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у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диспетчера. Подати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необхідні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документи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: 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заяву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ксерокопію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паспорта, 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реєстраційний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номер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облікової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картки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платника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податків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медичний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висновок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на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дитину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з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інвалідністю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до 18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років</a:t>
            </a:r>
            <a:endParaRPr lang="uk-UA" sz="1000" dirty="0">
              <a:solidFill>
                <a:srgbClr val="00206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8" name="Рисунок 207" descr="C:\Users\Heletkoom\Desktop\277788637_4820796801383242_2686330484376018461_n-1024x6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3" y="3338317"/>
            <a:ext cx="3165635" cy="215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85" y="282537"/>
            <a:ext cx="1052383" cy="1052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03" y="279839"/>
            <a:ext cx="1043766" cy="10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7564</TotalTime>
  <Words>695</Words>
  <Application>Microsoft Office PowerPoint</Application>
  <PresentationFormat>Аркуш A4 (210x297 мм)</PresentationFormat>
  <Paragraphs>92</Paragraphs>
  <Slides>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Patrick Hand</vt:lpstr>
      <vt:lpstr>Raleway</vt:lpstr>
      <vt:lpstr>Roboto</vt:lpstr>
      <vt:lpstr>Symbol</vt:lpstr>
      <vt:lpstr>Times New Roman</vt:lpstr>
      <vt:lpstr>Wingdings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Дерев'янко Антон Сергійович</dc:creator>
  <cp:lastModifiedBy>Гелетко Олена Миколаївна</cp:lastModifiedBy>
  <cp:revision>90</cp:revision>
  <dcterms:created xsi:type="dcterms:W3CDTF">2025-02-05T12:54:39Z</dcterms:created>
  <dcterms:modified xsi:type="dcterms:W3CDTF">2026-01-20T09:09:12Z</dcterms:modified>
</cp:coreProperties>
</file>